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1" r:id="rId2"/>
    <p:sldId id="292" r:id="rId3"/>
    <p:sldId id="295" r:id="rId4"/>
    <p:sldId id="294" r:id="rId5"/>
    <p:sldId id="296" r:id="rId6"/>
    <p:sldId id="297" r:id="rId7"/>
    <p:sldId id="298" r:id="rId8"/>
    <p:sldId id="299" r:id="rId9"/>
    <p:sldId id="300" r:id="rId10"/>
    <p:sldId id="301" r:id="rId11"/>
    <p:sldId id="302" r:id="rId12"/>
    <p:sldId id="303" r:id="rId13"/>
    <p:sldId id="304" r:id="rId14"/>
    <p:sldId id="305" r:id="rId15"/>
    <p:sldId id="30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FE41AD4-2470-4064-92DF-65832470EFAD}">
          <p14:sldIdLst/>
        </p14:section>
        <p14:section name="Build first program: Blinky" id="{B4EC20F6-1829-4842-9FEC-667852E3C6FD}">
          <p14:sldIdLst>
            <p14:sldId id="291"/>
            <p14:sldId id="292"/>
            <p14:sldId id="295"/>
            <p14:sldId id="294"/>
            <p14:sldId id="296"/>
            <p14:sldId id="297"/>
            <p14:sldId id="298"/>
            <p14:sldId id="299"/>
            <p14:sldId id="300"/>
            <p14:sldId id="301"/>
            <p14:sldId id="302"/>
          </p14:sldIdLst>
        </p14:section>
        <p14:section name="Blinky with Sound" id="{B0B26918-F777-45CB-98FB-514999B7B095}">
          <p14:sldIdLst>
            <p14:sldId id="303"/>
            <p14:sldId id="304"/>
            <p14:sldId id="305"/>
            <p14:sldId id="306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F000B-C230-4457-B501-CD39A4CBAC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61AC52-7123-4AFF-906B-AC52A3EA89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EF77D7-1BD6-4620-B036-300899066C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0AE4E-629E-440C-A541-1F5D51B43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636304-FA98-4004-AF23-5DD0B4A48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414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D4172F-1671-46FE-BE92-38052E0CC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2AE3F6-A81C-462E-9F54-82BDE2E44A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2AA0EC-7C41-4613-B25D-B740A816C4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BABF70-AD86-4E7A-BE26-898549010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0B66E1-3F9C-4700-B056-6B6197BD7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0431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5C4271-9B72-493E-A77C-29B1B7F6FF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1986EF-BB04-44F8-8480-5DF097E1B3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684320-0F85-48B9-839B-37E16E43F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AAB170-D4E6-4CBC-901F-22932B304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006FEE-70F7-41BF-BCFE-943AFEE3D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0451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A296AC-2EFC-4C1F-9CEF-5715B0216A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CD70-D2D3-470E-B673-C4ABC7935E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69AA0-2F93-43F1-B6D0-A3033E8BEB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B4544-E5AA-4714-94D3-F38CA1EDD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2E9C27-E22B-40F4-848F-17E2571488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1706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FBCA38-4BB2-4D8B-8CD2-928A7A046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92A66-E328-4466-815F-71C07C342F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05674-8BAD-436E-B77C-3449FAD4D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8F5033-A7EB-45FC-B463-814C46F8BE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B272F-A9CF-4CA3-B52F-226D47EB9C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8507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4C07B-1C88-48C8-96C1-34B5E9179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86DA3B-7B79-49E3-A28D-30A9B26F32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D8E8A4-81BB-4A88-8633-9F95E94C2C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908E77-0F6E-4C19-B569-A2A9EC2A2F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913DB3-CB93-4BE2-80FE-B30AA087A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FBA962-F5F5-44BA-9311-8D3D2BE1D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088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D3FDFB-F3BD-44B9-816E-1A4014AEF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7CB128-BB34-4161-8138-FFDC677A48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86F3DA-2DA9-45F7-BA47-04385D6B85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FDF029-AB7D-4D9C-8600-56B33152AE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4EA746D-5F01-412F-994F-AA5EB911C8E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6085BC-35AE-46A0-ADBE-CDD79B822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D1E4F0-C05A-4FC4-ACC2-732A5E528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CBC77D7-7817-4A93-9E0B-F6BA30242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14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167451-43F1-48CE-885A-7A38D8F69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F8EEC7-26DC-42E3-8004-0702F6513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20D742-2FD5-4A55-8D25-B87DF58D2B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6E3CAA-C83E-4F76-81BF-A0108CBFC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9440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9C5306-79A4-4814-A25F-BD8C7F3BEB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01802F-7429-49F9-91A1-D2AECE579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B59CFE-216E-43E7-84E9-CAD10887A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7689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7FA407-D099-404A-BCD0-3FF1DEF526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042C0C-9E09-444D-9506-96D7886FEF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0E431D-6724-4B2A-99A5-22B42D93AE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F665980-C7E5-4B8A-9010-05FF962BE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266A90-7BB2-45AB-83D7-C693949A1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38D55C-F2EF-4A7E-A06C-28828AB232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727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80E040-ED31-426B-B106-7A00970084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3CB6830-63BE-47F2-94B2-71A37D3534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7EA41-1E1D-4CF2-9865-FB873A1554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21ACF7-2027-41C3-A514-2EC53CA7B5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3C964-CF6F-4DAC-86E1-16F70CDB3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5065D-4895-46CB-BD15-57C766689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0606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A33672-425C-4D7C-9641-7CC3ADC4BE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F62181-08FF-4EB3-982D-442C0A54B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340C4E-33E4-42FD-98B4-9AB9F5A689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A0A33E-C58C-4515-A495-B0A62A7E66F7}" type="datetimeFigureOut">
              <a:rPr lang="en-US" smtClean="0"/>
              <a:t>1/20/2022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3D883B-ADE9-4DFA-8C9C-CBAC07A30D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D4267A-8035-44E6-A554-D4C10640F0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A21136-F112-4835-BC63-44D86C1185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937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F66FE00-3471-459A-BED9-922E31EC0A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9900B83-AC1B-4B54-A899-B498422237E8}"/>
              </a:ext>
            </a:extLst>
          </p:cNvPr>
          <p:cNvCxnSpPr>
            <a:cxnSpLocks/>
          </p:cNvCxnSpPr>
          <p:nvPr/>
        </p:nvCxnSpPr>
        <p:spPr>
          <a:xfrm flipH="1" flipV="1">
            <a:off x="2414039" y="3963878"/>
            <a:ext cx="341272" cy="111560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E762C2D-D55C-44FC-B03A-756F421A554F}"/>
              </a:ext>
            </a:extLst>
          </p:cNvPr>
          <p:cNvSpPr txBox="1"/>
          <p:nvPr/>
        </p:nvSpPr>
        <p:spPr>
          <a:xfrm>
            <a:off x="2755311" y="3901943"/>
            <a:ext cx="2072660" cy="447430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91440" tIns="9144" bIns="9144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2400" dirty="0">
                <a:solidFill>
                  <a:schemeClr val="bg1"/>
                </a:solidFill>
                <a:latin typeface="Bebas Neue" panose="020B0606020202050201" pitchFamily="34" charset="0"/>
              </a:rPr>
              <a:t>Click new project</a:t>
            </a:r>
          </a:p>
        </p:txBody>
      </p:sp>
    </p:spTree>
    <p:extLst>
      <p:ext uri="{BB962C8B-B14F-4D97-AF65-F5344CB8AC3E}">
        <p14:creationId xmlns:p14="http://schemas.microsoft.com/office/powerpoint/2010/main" val="32209205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CC1C287-5605-4867-AC7F-396B377DA2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sp>
        <p:nvSpPr>
          <p:cNvPr id="6" name="Arc 5">
            <a:extLst>
              <a:ext uri="{FF2B5EF4-FFF2-40B4-BE49-F238E27FC236}">
                <a16:creationId xmlns:a16="http://schemas.microsoft.com/office/drawing/2014/main" id="{12E581F7-6E50-4BBD-BA32-0CE645DA48EB}"/>
              </a:ext>
            </a:extLst>
          </p:cNvPr>
          <p:cNvSpPr/>
          <p:nvPr/>
        </p:nvSpPr>
        <p:spPr>
          <a:xfrm>
            <a:off x="4953506" y="1132403"/>
            <a:ext cx="920454" cy="1423073"/>
          </a:xfrm>
          <a:custGeom>
            <a:avLst/>
            <a:gdLst>
              <a:gd name="connsiteX0" fmla="*/ 372635 w 920454"/>
              <a:gd name="connsiteY0" fmla="*/ 13006 h 1423073"/>
              <a:gd name="connsiteX1" fmla="*/ 880310 w 920454"/>
              <a:gd name="connsiteY1" fmla="*/ 420896 h 1423073"/>
              <a:gd name="connsiteX2" fmla="*/ 895839 w 920454"/>
              <a:gd name="connsiteY2" fmla="*/ 941123 h 1423073"/>
              <a:gd name="connsiteX3" fmla="*/ 456994 w 920454"/>
              <a:gd name="connsiteY3" fmla="*/ 1423056 h 1423073"/>
              <a:gd name="connsiteX4" fmla="*/ 460227 w 920454"/>
              <a:gd name="connsiteY4" fmla="*/ 711537 h 1423073"/>
              <a:gd name="connsiteX5" fmla="*/ 418183 w 920454"/>
              <a:gd name="connsiteY5" fmla="*/ 376242 h 1423073"/>
              <a:gd name="connsiteX6" fmla="*/ 372635 w 920454"/>
              <a:gd name="connsiteY6" fmla="*/ 13006 h 1423073"/>
              <a:gd name="connsiteX0" fmla="*/ 372635 w 920454"/>
              <a:gd name="connsiteY0" fmla="*/ 13006 h 1423073"/>
              <a:gd name="connsiteX1" fmla="*/ 880310 w 920454"/>
              <a:gd name="connsiteY1" fmla="*/ 420896 h 1423073"/>
              <a:gd name="connsiteX2" fmla="*/ 895839 w 920454"/>
              <a:gd name="connsiteY2" fmla="*/ 941123 h 1423073"/>
              <a:gd name="connsiteX3" fmla="*/ 456994 w 920454"/>
              <a:gd name="connsiteY3" fmla="*/ 1423056 h 14230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0454" h="1423073" stroke="0" extrusionOk="0">
                <a:moveTo>
                  <a:pt x="372635" y="13006"/>
                </a:moveTo>
                <a:cubicBezTo>
                  <a:pt x="557050" y="-65691"/>
                  <a:pt x="744095" y="137404"/>
                  <a:pt x="880310" y="420896"/>
                </a:cubicBezTo>
                <a:cubicBezTo>
                  <a:pt x="940339" y="587676"/>
                  <a:pt x="896731" y="772076"/>
                  <a:pt x="895839" y="941123"/>
                </a:cubicBezTo>
                <a:cubicBezTo>
                  <a:pt x="812917" y="1249614"/>
                  <a:pt x="645982" y="1475748"/>
                  <a:pt x="456994" y="1423056"/>
                </a:cubicBezTo>
                <a:cubicBezTo>
                  <a:pt x="398973" y="1153548"/>
                  <a:pt x="512054" y="973988"/>
                  <a:pt x="460227" y="711537"/>
                </a:cubicBezTo>
                <a:cubicBezTo>
                  <a:pt x="422815" y="624918"/>
                  <a:pt x="449646" y="456871"/>
                  <a:pt x="418183" y="376242"/>
                </a:cubicBezTo>
                <a:cubicBezTo>
                  <a:pt x="386719" y="295613"/>
                  <a:pt x="429747" y="183995"/>
                  <a:pt x="372635" y="13006"/>
                </a:cubicBezTo>
                <a:close/>
              </a:path>
              <a:path w="920454" h="1423073" fill="none" extrusionOk="0">
                <a:moveTo>
                  <a:pt x="372635" y="13006"/>
                </a:moveTo>
                <a:cubicBezTo>
                  <a:pt x="612495" y="-5434"/>
                  <a:pt x="794365" y="133770"/>
                  <a:pt x="880310" y="420896"/>
                </a:cubicBezTo>
                <a:cubicBezTo>
                  <a:pt x="947163" y="614834"/>
                  <a:pt x="948316" y="789218"/>
                  <a:pt x="895839" y="941123"/>
                </a:cubicBezTo>
                <a:cubicBezTo>
                  <a:pt x="847165" y="1217710"/>
                  <a:pt x="665184" y="1377894"/>
                  <a:pt x="456994" y="1423056"/>
                </a:cubicBezTo>
              </a:path>
              <a:path w="920454" h="1423073" fill="none" stroke="0" extrusionOk="0">
                <a:moveTo>
                  <a:pt x="372635" y="13006"/>
                </a:moveTo>
                <a:cubicBezTo>
                  <a:pt x="577767" y="-96064"/>
                  <a:pt x="772461" y="147538"/>
                  <a:pt x="880310" y="420896"/>
                </a:cubicBezTo>
                <a:cubicBezTo>
                  <a:pt x="972392" y="609994"/>
                  <a:pt x="978161" y="781680"/>
                  <a:pt x="895839" y="941123"/>
                </a:cubicBezTo>
                <a:cubicBezTo>
                  <a:pt x="773739" y="1221660"/>
                  <a:pt x="693402" y="1456512"/>
                  <a:pt x="456994" y="1423056"/>
                </a:cubicBezTo>
              </a:path>
            </a:pathLst>
          </a:custGeom>
          <a:ln w="28575">
            <a:solidFill>
              <a:schemeClr val="bg1"/>
            </a:solidFill>
            <a:headEnd type="triangle" w="lg" len="lg"/>
            <a:tailEnd type="none"/>
            <a:extLst>
              <a:ext uri="{C807C97D-BFC1-408E-A445-0C87EB9F89A2}">
                <ask:lineSketchStyleProps xmlns:ask="http://schemas.microsoft.com/office/drawing/2018/sketchyshapes" sd="1219033472">
                  <a:prstGeom prst="arc">
                    <a:avLst>
                      <a:gd name="adj1" fmla="val 15771163"/>
                      <a:gd name="adj2" fmla="val 5415624"/>
                    </a:avLst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FFAC07-34D4-425F-99A6-C163218C6FF8}"/>
              </a:ext>
            </a:extLst>
          </p:cNvPr>
          <p:cNvSpPr txBox="1"/>
          <p:nvPr/>
        </p:nvSpPr>
        <p:spPr>
          <a:xfrm>
            <a:off x="6039483" y="1379714"/>
            <a:ext cx="3710080" cy="138140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91440" tIns="91440" bIns="9144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chemeClr val="bg1"/>
                </a:solidFill>
                <a:latin typeface="Bebas Neue" panose="020B0606020202050201" pitchFamily="34" charset="0"/>
              </a:rPr>
              <a:t>Neverending loop</a:t>
            </a:r>
          </a:p>
          <a:p>
            <a:r>
              <a:rPr lang="en-US" dirty="0">
                <a:solidFill>
                  <a:schemeClr val="bg1"/>
                </a:solidFill>
                <a:latin typeface="Oswald" pitchFamily="2" charset="0"/>
              </a:rPr>
              <a:t>After the last pause, the program starts over because of the “forever” block. Your program will loop repeatedly forever!</a:t>
            </a:r>
          </a:p>
        </p:txBody>
      </p:sp>
    </p:spTree>
    <p:extLst>
      <p:ext uri="{BB962C8B-B14F-4D97-AF65-F5344CB8AC3E}">
        <p14:creationId xmlns:p14="http://schemas.microsoft.com/office/powerpoint/2010/main" val="28412627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CE20A59-2CE7-4FAC-A554-ABA8176ECF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3C6D752-F3C5-4E3E-B77C-7F6BAA027F25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3197372" y="1476081"/>
            <a:ext cx="538614" cy="952226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8B3DC1C2-666F-4941-ABBD-737C45125126}"/>
              </a:ext>
            </a:extLst>
          </p:cNvPr>
          <p:cNvGrpSpPr/>
          <p:nvPr/>
        </p:nvGrpSpPr>
        <p:grpSpPr>
          <a:xfrm>
            <a:off x="3644714" y="944112"/>
            <a:ext cx="5093559" cy="623241"/>
            <a:chOff x="38796" y="835043"/>
            <a:chExt cx="7692941" cy="9413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430B5A9-FB2F-4104-9899-1BA5C8690B46}"/>
                </a:ext>
              </a:extLst>
            </p:cNvPr>
            <p:cNvSpPr txBox="1"/>
            <p:nvPr/>
          </p:nvSpPr>
          <p:spPr>
            <a:xfrm>
              <a:off x="662271" y="958115"/>
              <a:ext cx="7069466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Click on the “Loops” menu in the toolbox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4F2C1460-BA0E-4251-8EF0-9D6C302227D3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1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772E5B9-6528-4D37-A1D6-05EB69DB8B06}"/>
              </a:ext>
            </a:extLst>
          </p:cNvPr>
          <p:cNvCxnSpPr>
            <a:cxnSpLocks/>
          </p:cNvCxnSpPr>
          <p:nvPr/>
        </p:nvCxnSpPr>
        <p:spPr>
          <a:xfrm flipH="1">
            <a:off x="4743557" y="1918406"/>
            <a:ext cx="219551" cy="348667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F08A7D9-EDDE-42E5-9113-40D75AEC3483}"/>
              </a:ext>
            </a:extLst>
          </p:cNvPr>
          <p:cNvGrpSpPr/>
          <p:nvPr/>
        </p:nvGrpSpPr>
        <p:grpSpPr>
          <a:xfrm>
            <a:off x="4914691" y="1634918"/>
            <a:ext cx="6427502" cy="623241"/>
            <a:chOff x="38796" y="835043"/>
            <a:chExt cx="9707634" cy="94130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7DF53DB-98CD-4870-B7A7-EA5C6AAE8AC1}"/>
                </a:ext>
              </a:extLst>
            </p:cNvPr>
            <p:cNvSpPr txBox="1"/>
            <p:nvPr/>
          </p:nvSpPr>
          <p:spPr>
            <a:xfrm>
              <a:off x="662271" y="958115"/>
              <a:ext cx="9084159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Drag-and-drop the “on start” block to the workspace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B880557B-8A83-464F-AC11-5FA8AE6FF2AC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2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42122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0C2963-C995-4CBC-B158-7C1B528193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2F2A6FA-9A15-44DF-9FDE-813E0E3C50DF}"/>
              </a:ext>
            </a:extLst>
          </p:cNvPr>
          <p:cNvCxnSpPr>
            <a:cxnSpLocks/>
          </p:cNvCxnSpPr>
          <p:nvPr/>
        </p:nvCxnSpPr>
        <p:spPr>
          <a:xfrm flipH="1" flipV="1">
            <a:off x="6623247" y="1241814"/>
            <a:ext cx="464020" cy="99145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6A80F54-6AEA-4A5B-AFE5-9B29BA6F52CE}"/>
              </a:ext>
            </a:extLst>
          </p:cNvPr>
          <p:cNvSpPr txBox="1"/>
          <p:nvPr/>
        </p:nvSpPr>
        <p:spPr>
          <a:xfrm>
            <a:off x="6847183" y="1173822"/>
            <a:ext cx="3356553" cy="1381404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91440" tIns="91440" bIns="9144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chemeClr val="bg1"/>
                </a:solidFill>
                <a:latin typeface="Bebas Neue" panose="020B0606020202050201" pitchFamily="34" charset="0"/>
              </a:rPr>
              <a:t>“on start” block</a:t>
            </a:r>
          </a:p>
          <a:p>
            <a:r>
              <a:rPr lang="en-US" dirty="0">
                <a:solidFill>
                  <a:schemeClr val="bg1"/>
                </a:solidFill>
                <a:latin typeface="Oswald" pitchFamily="2" charset="0"/>
              </a:rPr>
              <a:t>Runs automatically when the CPX starts up (</a:t>
            </a:r>
            <a:r>
              <a:rPr lang="en-US" i="1" dirty="0">
                <a:solidFill>
                  <a:schemeClr val="bg1"/>
                </a:solidFill>
                <a:latin typeface="Oswald" pitchFamily="2" charset="0"/>
              </a:rPr>
              <a:t>e.g., </a:t>
            </a:r>
            <a:r>
              <a:rPr lang="en-US" dirty="0">
                <a:solidFill>
                  <a:schemeClr val="bg1"/>
                </a:solidFill>
                <a:latin typeface="Oswald" pitchFamily="2" charset="0"/>
              </a:rPr>
              <a:t>after you plug it in or hit the reset button)</a:t>
            </a:r>
          </a:p>
        </p:txBody>
      </p:sp>
    </p:spTree>
    <p:extLst>
      <p:ext uri="{BB962C8B-B14F-4D97-AF65-F5344CB8AC3E}">
        <p14:creationId xmlns:p14="http://schemas.microsoft.com/office/powerpoint/2010/main" val="4086309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73703B4-66E4-41E1-8FD9-318EA6619C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47C680D-2622-4A04-952F-69B874684BC0}"/>
              </a:ext>
            </a:extLst>
          </p:cNvPr>
          <p:cNvCxnSpPr>
            <a:cxnSpLocks/>
            <a:stCxn id="9" idx="3"/>
          </p:cNvCxnSpPr>
          <p:nvPr/>
        </p:nvCxnSpPr>
        <p:spPr>
          <a:xfrm flipH="1">
            <a:off x="3033870" y="991858"/>
            <a:ext cx="429613" cy="867220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CD68684A-341D-4EB9-BD2E-1F206749814D}"/>
              </a:ext>
            </a:extLst>
          </p:cNvPr>
          <p:cNvGrpSpPr/>
          <p:nvPr/>
        </p:nvGrpSpPr>
        <p:grpSpPr>
          <a:xfrm>
            <a:off x="3372211" y="459889"/>
            <a:ext cx="5214671" cy="623241"/>
            <a:chOff x="38796" y="835043"/>
            <a:chExt cx="7875860" cy="9413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CFA95C5-8B2D-48CF-9FD8-7B2DEDB22936}"/>
                </a:ext>
              </a:extLst>
            </p:cNvPr>
            <p:cNvSpPr txBox="1"/>
            <p:nvPr/>
          </p:nvSpPr>
          <p:spPr>
            <a:xfrm>
              <a:off x="662271" y="958115"/>
              <a:ext cx="7252385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Click on the “music” menu in the toolbox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7EB5A6AA-EA2F-41BF-8D78-0B9FCFB5D5AA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1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03B8281-D367-40DB-9CE0-03D8AE302D5C}"/>
              </a:ext>
            </a:extLst>
          </p:cNvPr>
          <p:cNvCxnSpPr>
            <a:cxnSpLocks/>
          </p:cNvCxnSpPr>
          <p:nvPr/>
        </p:nvCxnSpPr>
        <p:spPr>
          <a:xfrm flipH="1">
            <a:off x="4684886" y="1379455"/>
            <a:ext cx="272167" cy="339753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CF1B741-8D3C-4994-BFC7-8C518B6E9D39}"/>
              </a:ext>
            </a:extLst>
          </p:cNvPr>
          <p:cNvGrpSpPr/>
          <p:nvPr/>
        </p:nvGrpSpPr>
        <p:grpSpPr>
          <a:xfrm>
            <a:off x="4908635" y="1095967"/>
            <a:ext cx="6651561" cy="623241"/>
            <a:chOff x="38796" y="835043"/>
            <a:chExt cx="10046037" cy="94130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C773CD6-9AA3-4BB6-8B7C-91C92256CBAF}"/>
                </a:ext>
              </a:extLst>
            </p:cNvPr>
            <p:cNvSpPr txBox="1"/>
            <p:nvPr/>
          </p:nvSpPr>
          <p:spPr>
            <a:xfrm>
              <a:off x="662270" y="958115"/>
              <a:ext cx="9422563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Drag-and-drop the “play sound” block to the workspace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DDD492E6-AE1F-41F1-A950-EE09D9EA5307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2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8919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59D6E06-7874-40CC-A3D7-4B7AC7E02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2EE943C-85C4-4D78-A5B3-71547BB04036}"/>
              </a:ext>
            </a:extLst>
          </p:cNvPr>
          <p:cNvCxnSpPr>
            <a:cxnSpLocks/>
          </p:cNvCxnSpPr>
          <p:nvPr/>
        </p:nvCxnSpPr>
        <p:spPr>
          <a:xfrm flipH="1" flipV="1">
            <a:off x="7047141" y="1538540"/>
            <a:ext cx="464020" cy="99145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EB04AEB-7E1C-44A0-B73A-ECE297EE6112}"/>
              </a:ext>
            </a:extLst>
          </p:cNvPr>
          <p:cNvSpPr txBox="1"/>
          <p:nvPr/>
        </p:nvSpPr>
        <p:spPr>
          <a:xfrm>
            <a:off x="7271078" y="1470548"/>
            <a:ext cx="2962936" cy="827406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91440" tIns="91440" bIns="9144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chemeClr val="bg1"/>
                </a:solidFill>
                <a:latin typeface="Bebas Neue" panose="020B0606020202050201" pitchFamily="34" charset="0"/>
              </a:rPr>
              <a:t>“play sound” block</a:t>
            </a:r>
          </a:p>
          <a:p>
            <a:r>
              <a:rPr lang="en-US" dirty="0">
                <a:solidFill>
                  <a:schemeClr val="bg1"/>
                </a:solidFill>
                <a:latin typeface="Oswald" pitchFamily="2" charset="0"/>
              </a:rPr>
              <a:t>Plays the selected sound</a:t>
            </a:r>
          </a:p>
        </p:txBody>
      </p:sp>
    </p:spTree>
    <p:extLst>
      <p:ext uri="{BB962C8B-B14F-4D97-AF65-F5344CB8AC3E}">
        <p14:creationId xmlns:p14="http://schemas.microsoft.com/office/powerpoint/2010/main" val="1068561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A885929-2630-4568-841E-5749061C8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3414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C67E1C-FCCC-418C-A0B6-146B272F85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C1EA353-F5C6-4F43-8C41-1CAD6E302DEC}"/>
              </a:ext>
            </a:extLst>
          </p:cNvPr>
          <p:cNvCxnSpPr>
            <a:cxnSpLocks/>
          </p:cNvCxnSpPr>
          <p:nvPr/>
        </p:nvCxnSpPr>
        <p:spPr>
          <a:xfrm flipH="1" flipV="1">
            <a:off x="4897392" y="1217591"/>
            <a:ext cx="464020" cy="99145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D31A912-DED8-4EDD-ABC9-F39A3534F986}"/>
              </a:ext>
            </a:extLst>
          </p:cNvPr>
          <p:cNvSpPr txBox="1"/>
          <p:nvPr/>
        </p:nvSpPr>
        <p:spPr>
          <a:xfrm>
            <a:off x="5288260" y="1149599"/>
            <a:ext cx="3645428" cy="11044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91440" tIns="91440" bIns="9144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chemeClr val="bg1"/>
                </a:solidFill>
                <a:latin typeface="Bebas Neue" panose="020B0606020202050201" pitchFamily="34" charset="0"/>
              </a:rPr>
              <a:t>Forever block</a:t>
            </a:r>
          </a:p>
          <a:p>
            <a:r>
              <a:rPr lang="en-US" dirty="0">
                <a:solidFill>
                  <a:schemeClr val="bg1"/>
                </a:solidFill>
                <a:latin typeface="Oswald" pitchFamily="2" charset="0"/>
              </a:rPr>
              <a:t>This block starts automatically and runs forever. We’ll put our code in here.</a:t>
            </a:r>
          </a:p>
        </p:txBody>
      </p:sp>
    </p:spTree>
    <p:extLst>
      <p:ext uri="{BB962C8B-B14F-4D97-AF65-F5344CB8AC3E}">
        <p14:creationId xmlns:p14="http://schemas.microsoft.com/office/powerpoint/2010/main" val="276173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96F9A26-276C-4FF9-8635-3D60D4BA6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4E1C36F-27D8-4BE3-AD08-74AFCAA3EA0C}"/>
              </a:ext>
            </a:extLst>
          </p:cNvPr>
          <p:cNvCxnSpPr>
            <a:cxnSpLocks/>
          </p:cNvCxnSpPr>
          <p:nvPr/>
        </p:nvCxnSpPr>
        <p:spPr>
          <a:xfrm flipH="1">
            <a:off x="3419882" y="958278"/>
            <a:ext cx="219551" cy="348667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7500C6DA-D181-4A72-8FD8-197D1B0A65EF}"/>
              </a:ext>
            </a:extLst>
          </p:cNvPr>
          <p:cNvGrpSpPr/>
          <p:nvPr/>
        </p:nvGrpSpPr>
        <p:grpSpPr>
          <a:xfrm>
            <a:off x="3529657" y="474525"/>
            <a:ext cx="5022912" cy="623241"/>
            <a:chOff x="38796" y="835043"/>
            <a:chExt cx="7586242" cy="941300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D001CF3-8E59-4DD0-AB72-728EDFA8B51B}"/>
                </a:ext>
              </a:extLst>
            </p:cNvPr>
            <p:cNvSpPr txBox="1"/>
            <p:nvPr/>
          </p:nvSpPr>
          <p:spPr>
            <a:xfrm>
              <a:off x="662271" y="958115"/>
              <a:ext cx="6962767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Click on the “light” menu in the toolbox</a:t>
              </a:r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179E5C4E-E891-4C28-A89D-DF084F5AC721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1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39C597F-5A77-46EA-9890-B19A22A3CD43}"/>
              </a:ext>
            </a:extLst>
          </p:cNvPr>
          <p:cNvCxnSpPr>
            <a:cxnSpLocks/>
          </p:cNvCxnSpPr>
          <p:nvPr/>
        </p:nvCxnSpPr>
        <p:spPr>
          <a:xfrm flipH="1">
            <a:off x="4395848" y="3080333"/>
            <a:ext cx="219551" cy="348667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CCEB64E-8574-4072-8845-7F1B321404E3}"/>
              </a:ext>
            </a:extLst>
          </p:cNvPr>
          <p:cNvGrpSpPr/>
          <p:nvPr/>
        </p:nvGrpSpPr>
        <p:grpSpPr>
          <a:xfrm>
            <a:off x="4391575" y="2594798"/>
            <a:ext cx="7272577" cy="623241"/>
            <a:chOff x="38796" y="835043"/>
            <a:chExt cx="10983974" cy="94130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2B29FDE-17CB-4945-B1DC-9EDD8EC2476F}"/>
                </a:ext>
              </a:extLst>
            </p:cNvPr>
            <p:cNvSpPr txBox="1"/>
            <p:nvPr/>
          </p:nvSpPr>
          <p:spPr>
            <a:xfrm>
              <a:off x="662270" y="958115"/>
              <a:ext cx="10360500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Drag-and-drop the “set all pixels to” block to the workspace</a:t>
              </a: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204833D3-F87B-4859-B2E8-396C1AFE2E0D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2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4235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F262172-8BD6-4F71-81E3-F2EA615D1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970C2408-FBE1-42AD-BD48-9F690FD47BB8}"/>
              </a:ext>
            </a:extLst>
          </p:cNvPr>
          <p:cNvCxnSpPr>
            <a:cxnSpLocks/>
          </p:cNvCxnSpPr>
          <p:nvPr/>
        </p:nvCxnSpPr>
        <p:spPr>
          <a:xfrm flipH="1" flipV="1">
            <a:off x="5387898" y="1362926"/>
            <a:ext cx="464020" cy="99145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76CC3442-A370-4063-BFAB-D624F96BD678}"/>
              </a:ext>
            </a:extLst>
          </p:cNvPr>
          <p:cNvSpPr txBox="1"/>
          <p:nvPr/>
        </p:nvSpPr>
        <p:spPr>
          <a:xfrm>
            <a:off x="5611834" y="1294934"/>
            <a:ext cx="3645428" cy="11044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91440" tIns="91440" bIns="9144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chemeClr val="bg1"/>
                </a:solidFill>
                <a:latin typeface="Bebas Neue" panose="020B0606020202050201" pitchFamily="34" charset="0"/>
              </a:rPr>
              <a:t>“Set all pixels to” block</a:t>
            </a:r>
          </a:p>
          <a:p>
            <a:r>
              <a:rPr lang="en-US" dirty="0">
                <a:solidFill>
                  <a:schemeClr val="bg1"/>
                </a:solidFill>
                <a:latin typeface="Oswald" pitchFamily="2" charset="0"/>
              </a:rPr>
              <a:t>This block sets all of the NeoPixels to the selected color, which is currently red.</a:t>
            </a:r>
          </a:p>
        </p:txBody>
      </p:sp>
    </p:spTree>
    <p:extLst>
      <p:ext uri="{BB962C8B-B14F-4D97-AF65-F5344CB8AC3E}">
        <p14:creationId xmlns:p14="http://schemas.microsoft.com/office/powerpoint/2010/main" val="13649658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7A9889C-13FD-44F0-84A3-E565530B2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126787DD-E1D0-4698-864E-6193BD2DDDE7}"/>
              </a:ext>
            </a:extLst>
          </p:cNvPr>
          <p:cNvCxnSpPr>
            <a:cxnSpLocks/>
          </p:cNvCxnSpPr>
          <p:nvPr/>
        </p:nvCxnSpPr>
        <p:spPr>
          <a:xfrm flipH="1">
            <a:off x="3783220" y="2107774"/>
            <a:ext cx="219551" cy="348667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EFC38565-C305-4DC2-9F23-209CB07CEC39}"/>
              </a:ext>
            </a:extLst>
          </p:cNvPr>
          <p:cNvGrpSpPr/>
          <p:nvPr/>
        </p:nvGrpSpPr>
        <p:grpSpPr>
          <a:xfrm>
            <a:off x="3892995" y="1624021"/>
            <a:ext cx="5093559" cy="623241"/>
            <a:chOff x="38796" y="835043"/>
            <a:chExt cx="7692941" cy="9413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26AA753-101F-4767-9184-F20BF0169732}"/>
                </a:ext>
              </a:extLst>
            </p:cNvPr>
            <p:cNvSpPr txBox="1"/>
            <p:nvPr/>
          </p:nvSpPr>
          <p:spPr>
            <a:xfrm>
              <a:off x="662271" y="958115"/>
              <a:ext cx="7069466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Click on the “Loops” menu in the toolbox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3BEFF121-7FD3-4810-A22A-55636FCE3653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1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96AF24-0CBD-4D9B-BA94-6E704FC1DFDB}"/>
              </a:ext>
            </a:extLst>
          </p:cNvPr>
          <p:cNvCxnSpPr>
            <a:cxnSpLocks/>
          </p:cNvCxnSpPr>
          <p:nvPr/>
        </p:nvCxnSpPr>
        <p:spPr>
          <a:xfrm flipH="1">
            <a:off x="4885551" y="2517913"/>
            <a:ext cx="219551" cy="348667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7A79D30-32EC-4495-B4BB-2BA37BE49794}"/>
              </a:ext>
            </a:extLst>
          </p:cNvPr>
          <p:cNvGrpSpPr/>
          <p:nvPr/>
        </p:nvGrpSpPr>
        <p:grpSpPr>
          <a:xfrm>
            <a:off x="5056685" y="2234425"/>
            <a:ext cx="6140174" cy="623241"/>
            <a:chOff x="38796" y="835043"/>
            <a:chExt cx="9273675" cy="94130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5017771-F9F0-4B61-9FEE-26236E1F316E}"/>
                </a:ext>
              </a:extLst>
            </p:cNvPr>
            <p:cNvSpPr txBox="1"/>
            <p:nvPr/>
          </p:nvSpPr>
          <p:spPr>
            <a:xfrm>
              <a:off x="662271" y="958115"/>
              <a:ext cx="8650200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Drag-and-drop the “pause” block to the workspace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E8088ADB-FFFD-4223-8601-A261991406CE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2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32132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216F63-D2A7-4876-9A24-5B7F34C82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D48B4A6-06FC-42EA-959E-4A2FC7FDA36B}"/>
              </a:ext>
            </a:extLst>
          </p:cNvPr>
          <p:cNvCxnSpPr>
            <a:cxnSpLocks/>
          </p:cNvCxnSpPr>
          <p:nvPr/>
        </p:nvCxnSpPr>
        <p:spPr>
          <a:xfrm flipH="1" flipV="1">
            <a:off x="5151728" y="1738375"/>
            <a:ext cx="464020" cy="99145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F0C3493E-3306-42ED-9F90-FAEF0CB410DA}"/>
              </a:ext>
            </a:extLst>
          </p:cNvPr>
          <p:cNvSpPr txBox="1"/>
          <p:nvPr/>
        </p:nvSpPr>
        <p:spPr>
          <a:xfrm>
            <a:off x="5375664" y="1670383"/>
            <a:ext cx="3834948" cy="11044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91440" tIns="91440" bIns="9144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chemeClr val="bg1"/>
                </a:solidFill>
                <a:latin typeface="Bebas Neue" panose="020B0606020202050201" pitchFamily="34" charset="0"/>
              </a:rPr>
              <a:t>“pause” block</a:t>
            </a:r>
          </a:p>
          <a:p>
            <a:r>
              <a:rPr lang="en-US" dirty="0">
                <a:solidFill>
                  <a:schemeClr val="bg1"/>
                </a:solidFill>
                <a:latin typeface="Oswald" pitchFamily="2" charset="0"/>
              </a:rPr>
              <a:t>This block pauses your program for the given amount of time. Let’s set it to 500ms.</a:t>
            </a:r>
          </a:p>
        </p:txBody>
      </p:sp>
    </p:spTree>
    <p:extLst>
      <p:ext uri="{BB962C8B-B14F-4D97-AF65-F5344CB8AC3E}">
        <p14:creationId xmlns:p14="http://schemas.microsoft.com/office/powerpoint/2010/main" val="2911588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DA80185-DB1A-4F8E-9B27-ECAF7FE12D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232BCF0-BF27-4FD1-AE09-E9E87D4F0526}"/>
              </a:ext>
            </a:extLst>
          </p:cNvPr>
          <p:cNvCxnSpPr>
            <a:cxnSpLocks/>
          </p:cNvCxnSpPr>
          <p:nvPr/>
        </p:nvCxnSpPr>
        <p:spPr>
          <a:xfrm flipH="1">
            <a:off x="3419882" y="958278"/>
            <a:ext cx="219551" cy="348667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EC35F974-8274-4DC6-9888-8C024F24B15A}"/>
              </a:ext>
            </a:extLst>
          </p:cNvPr>
          <p:cNvGrpSpPr/>
          <p:nvPr/>
        </p:nvGrpSpPr>
        <p:grpSpPr>
          <a:xfrm>
            <a:off x="3529657" y="474525"/>
            <a:ext cx="5559842" cy="623241"/>
            <a:chOff x="38796" y="835043"/>
            <a:chExt cx="8397182" cy="94130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BC8C4E4-3E75-406D-8E7F-AF1F5F207E48}"/>
                </a:ext>
              </a:extLst>
            </p:cNvPr>
            <p:cNvSpPr txBox="1"/>
            <p:nvPr/>
          </p:nvSpPr>
          <p:spPr>
            <a:xfrm>
              <a:off x="662271" y="958115"/>
              <a:ext cx="7773707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Click again on the “light” menu in the toolbox</a:t>
              </a: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10C5F9E2-B294-44A6-ACF1-FCBD016D2ADA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1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6163FB1-D885-4ACB-8389-E1A5C8DD3987}"/>
              </a:ext>
            </a:extLst>
          </p:cNvPr>
          <p:cNvCxnSpPr>
            <a:cxnSpLocks/>
          </p:cNvCxnSpPr>
          <p:nvPr/>
        </p:nvCxnSpPr>
        <p:spPr>
          <a:xfrm flipH="1">
            <a:off x="4371625" y="3080333"/>
            <a:ext cx="219551" cy="348667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F69A095-7856-42A6-8579-B258297E43C3}"/>
              </a:ext>
            </a:extLst>
          </p:cNvPr>
          <p:cNvGrpSpPr/>
          <p:nvPr/>
        </p:nvGrpSpPr>
        <p:grpSpPr>
          <a:xfrm>
            <a:off x="4481400" y="2596580"/>
            <a:ext cx="7205963" cy="623241"/>
            <a:chOff x="38796" y="835043"/>
            <a:chExt cx="10883364" cy="941300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B96C298-7375-4E39-9D50-E8C5E2C71B5A}"/>
                </a:ext>
              </a:extLst>
            </p:cNvPr>
            <p:cNvSpPr txBox="1"/>
            <p:nvPr/>
          </p:nvSpPr>
          <p:spPr>
            <a:xfrm>
              <a:off x="662268" y="958115"/>
              <a:ext cx="10259892" cy="675767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txBody>
            <a:bodyPr wrap="square" lIns="365760" tIns="9144" bIns="9144" rtlCol="0">
              <a:spAutoFit/>
            </a:bodyPr>
            <a:lstStyle/>
            <a:p>
              <a:pPr>
                <a:lnSpc>
                  <a:spcPts val="3500"/>
                </a:lnSpc>
              </a:pPr>
              <a:r>
                <a:rPr lang="en-US" sz="2400" dirty="0">
                  <a:solidFill>
                    <a:schemeClr val="bg1"/>
                  </a:solidFill>
                  <a:latin typeface="Bebas Neue" panose="020B0606020202050201" pitchFamily="34" charset="0"/>
                </a:rPr>
                <a:t>Drag-and-drop the “set all pixels to” block to the workspace</a:t>
              </a:r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95F0D91E-1E88-4C91-8F06-64F198973B03}"/>
                </a:ext>
              </a:extLst>
            </p:cNvPr>
            <p:cNvSpPr/>
            <p:nvPr/>
          </p:nvSpPr>
          <p:spPr>
            <a:xfrm>
              <a:off x="38796" y="835043"/>
              <a:ext cx="941300" cy="9413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>
                  <a:latin typeface="Museo Slab 1000" panose="02000000000000000000" pitchFamily="50" charset="0"/>
                </a:rPr>
                <a:t>2</a:t>
              </a:r>
              <a:endParaRPr lang="en-US" sz="2800" dirty="0">
                <a:latin typeface="Museo Slab 1000" panose="020000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04679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13F4082-C727-42EF-A312-2CD7123E4B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0973035-A1A0-47F8-BE11-E3AA449B3900}"/>
              </a:ext>
            </a:extLst>
          </p:cNvPr>
          <p:cNvCxnSpPr>
            <a:cxnSpLocks/>
          </p:cNvCxnSpPr>
          <p:nvPr/>
        </p:nvCxnSpPr>
        <p:spPr>
          <a:xfrm flipH="1">
            <a:off x="5395566" y="1671354"/>
            <a:ext cx="1130668" cy="252154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0CAA8EF-1E77-4A63-A4A7-FCC4FD483639}"/>
              </a:ext>
            </a:extLst>
          </p:cNvPr>
          <p:cNvSpPr txBox="1"/>
          <p:nvPr/>
        </p:nvSpPr>
        <p:spPr>
          <a:xfrm>
            <a:off x="6277952" y="1506882"/>
            <a:ext cx="3786503" cy="11044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91440" tIns="91440" bIns="9144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chemeClr val="bg1"/>
                </a:solidFill>
                <a:latin typeface="Bebas Neue" panose="020B0606020202050201" pitchFamily="34" charset="0"/>
              </a:rPr>
              <a:t>Turn off the lights</a:t>
            </a:r>
          </a:p>
          <a:p>
            <a:r>
              <a:rPr lang="en-US" dirty="0">
                <a:solidFill>
                  <a:schemeClr val="bg1"/>
                </a:solidFill>
                <a:latin typeface="Oswald" pitchFamily="2" charset="0"/>
              </a:rPr>
              <a:t>Click on the colored oval to change the color. Select “black” to turn off the lights.</a:t>
            </a:r>
          </a:p>
        </p:txBody>
      </p:sp>
    </p:spTree>
    <p:extLst>
      <p:ext uri="{BB962C8B-B14F-4D97-AF65-F5344CB8AC3E}">
        <p14:creationId xmlns:p14="http://schemas.microsoft.com/office/powerpoint/2010/main" val="2840280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98AB67-6A31-4521-958B-D5AB86191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742" y="0"/>
            <a:ext cx="11312515" cy="68580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85DFBD3-DF10-4BAC-95A6-54DF986FFCBB}"/>
              </a:ext>
            </a:extLst>
          </p:cNvPr>
          <p:cNvCxnSpPr>
            <a:cxnSpLocks/>
          </p:cNvCxnSpPr>
          <p:nvPr/>
        </p:nvCxnSpPr>
        <p:spPr>
          <a:xfrm flipH="1" flipV="1">
            <a:off x="5145673" y="2295493"/>
            <a:ext cx="464020" cy="99145"/>
          </a:xfrm>
          <a:prstGeom prst="line">
            <a:avLst/>
          </a:prstGeom>
          <a:ln>
            <a:solidFill>
              <a:schemeClr val="bg1"/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4977EBC3-59B5-43FE-A4EA-F891ED551268}"/>
              </a:ext>
            </a:extLst>
          </p:cNvPr>
          <p:cNvSpPr txBox="1"/>
          <p:nvPr/>
        </p:nvSpPr>
        <p:spPr>
          <a:xfrm>
            <a:off x="5369609" y="2227501"/>
            <a:ext cx="3356553" cy="1104405"/>
          </a:xfrm>
          <a:prstGeom prst="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txBody>
          <a:bodyPr wrap="square" lIns="91440" tIns="91440" bIns="9144" rtlCol="0">
            <a:spAutoFit/>
          </a:bodyPr>
          <a:lstStyle/>
          <a:p>
            <a:pPr>
              <a:lnSpc>
                <a:spcPts val="3500"/>
              </a:lnSpc>
            </a:pPr>
            <a:r>
              <a:rPr lang="en-US" sz="3200" dirty="0">
                <a:solidFill>
                  <a:schemeClr val="bg1"/>
                </a:solidFill>
                <a:latin typeface="Bebas Neue" panose="020B0606020202050201" pitchFamily="34" charset="0"/>
              </a:rPr>
              <a:t>Final “pause” block</a:t>
            </a:r>
          </a:p>
          <a:p>
            <a:r>
              <a:rPr lang="en-US" dirty="0">
                <a:solidFill>
                  <a:schemeClr val="bg1"/>
                </a:solidFill>
                <a:latin typeface="Oswald" pitchFamily="2" charset="0"/>
              </a:rPr>
              <a:t>Pause the program again so that the lights are all black (off) for 500ms. </a:t>
            </a:r>
          </a:p>
        </p:txBody>
      </p:sp>
    </p:spTree>
    <p:extLst>
      <p:ext uri="{BB962C8B-B14F-4D97-AF65-F5344CB8AC3E}">
        <p14:creationId xmlns:p14="http://schemas.microsoft.com/office/powerpoint/2010/main" val="35985174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289</Words>
  <Application>Microsoft Office PowerPoint</Application>
  <PresentationFormat>Widescreen</PresentationFormat>
  <Paragraphs>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Bebas Neue</vt:lpstr>
      <vt:lpstr>Calibri</vt:lpstr>
      <vt:lpstr>Calibri Light</vt:lpstr>
      <vt:lpstr>Museo Slab 1000</vt:lpstr>
      <vt:lpstr>Oswald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1</cp:revision>
  <dcterms:created xsi:type="dcterms:W3CDTF">2022-01-20T21:59:06Z</dcterms:created>
  <dcterms:modified xsi:type="dcterms:W3CDTF">2022-01-20T21:59:41Z</dcterms:modified>
</cp:coreProperties>
</file>

<file path=docProps/thumbnail.jpeg>
</file>